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64" r:id="rId3"/>
    <p:sldId id="378" r:id="rId4"/>
    <p:sldId id="366" r:id="rId5"/>
    <p:sldId id="380" r:id="rId6"/>
    <p:sldId id="381" r:id="rId7"/>
    <p:sldId id="382" r:id="rId8"/>
    <p:sldId id="383" r:id="rId9"/>
    <p:sldId id="386" r:id="rId10"/>
    <p:sldId id="387" r:id="rId11"/>
    <p:sldId id="384" r:id="rId12"/>
    <p:sldId id="388" r:id="rId13"/>
    <p:sldId id="367" r:id="rId14"/>
    <p:sldId id="397" r:id="rId15"/>
    <p:sldId id="399" r:id="rId16"/>
    <p:sldId id="398" r:id="rId17"/>
    <p:sldId id="389" r:id="rId18"/>
    <p:sldId id="391" r:id="rId19"/>
    <p:sldId id="392" r:id="rId20"/>
    <p:sldId id="393" r:id="rId21"/>
    <p:sldId id="394" r:id="rId22"/>
    <p:sldId id="396" r:id="rId23"/>
    <p:sldId id="390" r:id="rId24"/>
    <p:sldId id="369" r:id="rId25"/>
    <p:sldId id="370" r:id="rId26"/>
    <p:sldId id="400" r:id="rId27"/>
    <p:sldId id="404" r:id="rId28"/>
    <p:sldId id="405" r:id="rId29"/>
    <p:sldId id="401" r:id="rId30"/>
    <p:sldId id="406" r:id="rId31"/>
    <p:sldId id="407" r:id="rId32"/>
    <p:sldId id="402" r:id="rId33"/>
    <p:sldId id="408" r:id="rId34"/>
    <p:sldId id="409" r:id="rId35"/>
    <p:sldId id="403" r:id="rId36"/>
    <p:sldId id="410" r:id="rId37"/>
    <p:sldId id="411" r:id="rId38"/>
    <p:sldId id="412" r:id="rId39"/>
    <p:sldId id="372" r:id="rId4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4"/>
    <p:restoredTop sz="50000" autoAdjust="0"/>
  </p:normalViewPr>
  <p:slideViewPr>
    <p:cSldViewPr>
      <p:cViewPr>
        <p:scale>
          <a:sx n="96" d="100"/>
          <a:sy n="96" d="100"/>
        </p:scale>
        <p:origin x="144" y="-316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7532878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제목 텍스트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제목 텍스트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제목 텍스트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/>
            </a:pPr>
            <a:r>
              <a:rPr sz="4200"/>
              <a:t>제목 텍스트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첫 번째 줄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두 번째 줄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세 번째 줄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네 번째 줄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60" r:id="rId7"/>
  </p:sldLayoutIdLst>
  <p:transition spd="med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457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1pPr>
      <a:lvl2pPr marL="914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2pPr>
      <a:lvl3pPr marL="1371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3pPr>
      <a:lvl4pPr marL="1828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4pPr>
      <a:lvl5pPr marL="22860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5pPr>
      <a:lvl6pPr marL="27432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6pPr>
      <a:lvl7pPr marL="32004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7pPr>
      <a:lvl8pPr marL="36576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8pPr>
      <a:lvl9pPr marL="4114800" indent="-457200" defTabSz="584200">
        <a:spcBef>
          <a:spcPts val="4200"/>
        </a:spcBef>
        <a:buSzPct val="75000"/>
        <a:buFont typeface="Helvetica Neue"/>
        <a:buChar char="•"/>
        <a:defRPr sz="36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tiff"/><Relationship Id="rId5" Type="http://schemas.openxmlformats.org/officeDocument/2006/relationships/hyperlink" Target="https://youtu.be/9dcFdAMivRA" TargetMode="External"/><Relationship Id="rId6" Type="http://schemas.openxmlformats.org/officeDocument/2006/relationships/hyperlink" Target="https://www.youtube.com/watch?v=9dcFdAMivRA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571500" y="1308228"/>
            <a:ext cx="11861800" cy="3175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66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66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Harms / </a:t>
            </a:r>
            <a:r>
              <a:rPr lang="en-US" sz="66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Sarl</a:t>
            </a:r>
            <a:r>
              <a:rPr lang="en-US" sz="66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Project</a:t>
            </a:r>
            <a:endParaRPr sz="4200" dirty="0">
              <a:solidFill>
                <a:schemeClr val="bg1"/>
              </a:solidFill>
            </a:endParaRP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571500" y="5016499"/>
            <a:ext cx="11861800" cy="3284043"/>
          </a:xfrm>
          <a:prstGeom prst="rect">
            <a:avLst/>
          </a:prstGeom>
        </p:spPr>
        <p:txBody>
          <a:bodyPr/>
          <a:lstStyle/>
          <a:p>
            <a:pPr lvl="0" defTabSz="455675">
              <a:defRPr sz="1800">
                <a:solidFill>
                  <a:srgbClr val="000000"/>
                </a:solidFill>
              </a:defRPr>
            </a:pPr>
            <a:endParaRPr sz="2027" dirty="0">
              <a:solidFill>
                <a:srgbClr val="747474"/>
              </a:solidFill>
            </a:endParaRPr>
          </a:p>
          <a:p>
            <a:pPr lvl="0" defTabSz="455675">
              <a:defRPr sz="1800">
                <a:solidFill>
                  <a:srgbClr val="000000"/>
                </a:solidFill>
              </a:defRPr>
            </a:pPr>
            <a:r>
              <a:rPr sz="2027" dirty="0">
                <a:solidFill>
                  <a:srgbClr val="747474"/>
                </a:solidFill>
              </a:rPr>
              <a:t>       </a:t>
            </a:r>
          </a:p>
          <a:p>
            <a:pPr lvl="0" defTabSz="455675">
              <a:defRPr sz="1800">
                <a:solidFill>
                  <a:srgbClr val="000000"/>
                </a:solidFill>
              </a:defRPr>
            </a:pPr>
            <a:endParaRPr sz="2027" dirty="0">
              <a:solidFill>
                <a:srgbClr val="747474"/>
              </a:solidFill>
            </a:endParaRPr>
          </a:p>
          <a:p>
            <a:pPr lvl="0" defTabSz="455675">
              <a:defRPr sz="1800">
                <a:solidFill>
                  <a:srgbClr val="000000"/>
                </a:solidFill>
              </a:defRPr>
            </a:pPr>
            <a:endParaRPr sz="2027" dirty="0">
              <a:solidFill>
                <a:srgbClr val="747474"/>
              </a:solidFill>
            </a:endParaRPr>
          </a:p>
          <a:p>
            <a:pPr lvl="0" defTabSz="455675">
              <a:defRPr sz="1800">
                <a:solidFill>
                  <a:srgbClr val="000000"/>
                </a:solidFill>
              </a:defRPr>
            </a:pPr>
            <a:r>
              <a:rPr lang="en-US" sz="2400" dirty="0" smtClean="0">
                <a:solidFill>
                  <a:schemeClr val="bg1"/>
                </a:solidFill>
              </a:rPr>
              <a:t>122116 Chung-</a:t>
            </a: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en-US" sz="2400" dirty="0" smtClean="0">
                <a:solidFill>
                  <a:schemeClr val="bg1"/>
                </a:solidFill>
              </a:rPr>
              <a:t>ae Lee</a:t>
            </a:r>
          </a:p>
          <a:p>
            <a:pPr defTabSz="455675">
              <a:defRPr sz="1800">
                <a:solidFill>
                  <a:srgbClr val="000000"/>
                </a:solidFill>
              </a:defRPr>
            </a:pPr>
            <a:r>
              <a:rPr lang="fi-FI" altLang="ko-KR" sz="2400" dirty="0">
                <a:solidFill>
                  <a:schemeClr val="bg1"/>
                </a:solidFill>
              </a:rPr>
              <a:t>13010979 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Jihun</a:t>
            </a:r>
            <a:r>
              <a:rPr lang="en-US" sz="2400" dirty="0" smtClean="0">
                <a:solidFill>
                  <a:schemeClr val="bg1"/>
                </a:solidFill>
              </a:rPr>
              <a:t> Lim</a:t>
            </a:r>
          </a:p>
          <a:p>
            <a:pPr lvl="0" defTabSz="455675">
              <a:defRPr sz="1800">
                <a:solidFill>
                  <a:srgbClr val="000000"/>
                </a:solidFill>
              </a:defRPr>
            </a:pPr>
            <a:r>
              <a:rPr sz="2400" dirty="0" smtClean="0">
                <a:solidFill>
                  <a:schemeClr val="bg1"/>
                </a:solidFill>
              </a:rPr>
              <a:t>15011023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Woo-Seok Jo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4375" y="471510"/>
            <a:ext cx="1510284" cy="873760"/>
          </a:xfrm>
          <a:custGeom>
            <a:avLst/>
            <a:gdLst/>
            <a:ahLst/>
            <a:cxnLst/>
            <a:rect l="l" t="t" r="r" b="b"/>
            <a:pathLst>
              <a:path w="1887855" h="1092200">
                <a:moveTo>
                  <a:pt x="969161" y="0"/>
                </a:moveTo>
                <a:lnTo>
                  <a:pt x="915282" y="63"/>
                </a:lnTo>
                <a:lnTo>
                  <a:pt x="862473" y="6901"/>
                </a:lnTo>
                <a:lnTo>
                  <a:pt x="812859" y="20508"/>
                </a:lnTo>
                <a:lnTo>
                  <a:pt x="768569" y="40883"/>
                </a:lnTo>
                <a:lnTo>
                  <a:pt x="71517" y="445277"/>
                </a:lnTo>
                <a:lnTo>
                  <a:pt x="31760" y="475604"/>
                </a:lnTo>
                <a:lnTo>
                  <a:pt x="7922" y="509822"/>
                </a:lnTo>
                <a:lnTo>
                  <a:pt x="0" y="545977"/>
                </a:lnTo>
                <a:lnTo>
                  <a:pt x="7991" y="582116"/>
                </a:lnTo>
                <a:lnTo>
                  <a:pt x="31894" y="616286"/>
                </a:lnTo>
                <a:lnTo>
                  <a:pt x="71708" y="646534"/>
                </a:lnTo>
                <a:lnTo>
                  <a:pt x="771973" y="1051575"/>
                </a:lnTo>
                <a:lnTo>
                  <a:pt x="816278" y="1071844"/>
                </a:lnTo>
                <a:lnTo>
                  <a:pt x="865891" y="1085332"/>
                </a:lnTo>
                <a:lnTo>
                  <a:pt x="918684" y="1092039"/>
                </a:lnTo>
                <a:lnTo>
                  <a:pt x="972530" y="1091966"/>
                </a:lnTo>
                <a:lnTo>
                  <a:pt x="1025301" y="1085112"/>
                </a:lnTo>
                <a:lnTo>
                  <a:pt x="1074867" y="1071479"/>
                </a:lnTo>
                <a:lnTo>
                  <a:pt x="1119102" y="1051067"/>
                </a:lnTo>
                <a:lnTo>
                  <a:pt x="1815837" y="645556"/>
                </a:lnTo>
                <a:lnTo>
                  <a:pt x="1855563" y="615188"/>
                </a:lnTo>
                <a:lnTo>
                  <a:pt x="1879368" y="580939"/>
                </a:lnTo>
                <a:lnTo>
                  <a:pt x="1887255" y="544765"/>
                </a:lnTo>
                <a:lnTo>
                  <a:pt x="1879229" y="508623"/>
                </a:lnTo>
                <a:lnTo>
                  <a:pt x="1855295" y="474470"/>
                </a:lnTo>
                <a:lnTo>
                  <a:pt x="1815456" y="444261"/>
                </a:lnTo>
                <a:lnTo>
                  <a:pt x="1115940" y="40477"/>
                </a:lnTo>
                <a:lnTo>
                  <a:pt x="1071617" y="20203"/>
                </a:lnTo>
                <a:lnTo>
                  <a:pt x="1021982" y="6712"/>
                </a:lnTo>
                <a:lnTo>
                  <a:pt x="969161" y="0"/>
                </a:lnTo>
                <a:close/>
              </a:path>
            </a:pathLst>
          </a:custGeom>
          <a:solidFill>
            <a:srgbClr val="6398D1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sp>
        <p:nvSpPr>
          <p:cNvPr id="7" name="object 7"/>
          <p:cNvSpPr/>
          <p:nvPr/>
        </p:nvSpPr>
        <p:spPr>
          <a:xfrm>
            <a:off x="684060" y="1113718"/>
            <a:ext cx="837692" cy="1320800"/>
          </a:xfrm>
          <a:custGeom>
            <a:avLst/>
            <a:gdLst/>
            <a:ahLst/>
            <a:cxnLst/>
            <a:rect l="l" t="t" r="r" b="b"/>
            <a:pathLst>
              <a:path w="1047114" h="1651000">
                <a:moveTo>
                  <a:pt x="86563" y="0"/>
                </a:moveTo>
                <a:lnTo>
                  <a:pt x="51234" y="11348"/>
                </a:lnTo>
                <a:lnTo>
                  <a:pt x="23901" y="36446"/>
                </a:lnTo>
                <a:lnTo>
                  <a:pt x="6257" y="74305"/>
                </a:lnTo>
                <a:lnTo>
                  <a:pt x="0" y="123936"/>
                </a:lnTo>
                <a:lnTo>
                  <a:pt x="0" y="927236"/>
                </a:lnTo>
                <a:lnTo>
                  <a:pt x="4619" y="975755"/>
                </a:lnTo>
                <a:lnTo>
                  <a:pt x="17765" y="1025478"/>
                </a:lnTo>
                <a:lnTo>
                  <a:pt x="38372" y="1074565"/>
                </a:lnTo>
                <a:lnTo>
                  <a:pt x="65375" y="1121177"/>
                </a:lnTo>
                <a:lnTo>
                  <a:pt x="97706" y="1163475"/>
                </a:lnTo>
                <a:lnTo>
                  <a:pt x="134300" y="1199618"/>
                </a:lnTo>
                <a:lnTo>
                  <a:pt x="174091" y="1227769"/>
                </a:lnTo>
                <a:lnTo>
                  <a:pt x="872595" y="1628162"/>
                </a:lnTo>
                <a:lnTo>
                  <a:pt x="918758" y="1647426"/>
                </a:lnTo>
                <a:lnTo>
                  <a:pt x="960315" y="1650949"/>
                </a:lnTo>
                <a:lnTo>
                  <a:pt x="995575" y="1639712"/>
                </a:lnTo>
                <a:lnTo>
                  <a:pt x="1022852" y="1614701"/>
                </a:lnTo>
                <a:lnTo>
                  <a:pt x="1040456" y="1576897"/>
                </a:lnTo>
                <a:lnTo>
                  <a:pt x="1046699" y="1527286"/>
                </a:lnTo>
                <a:lnTo>
                  <a:pt x="1046699" y="719654"/>
                </a:lnTo>
                <a:lnTo>
                  <a:pt x="1042072" y="671135"/>
                </a:lnTo>
                <a:lnTo>
                  <a:pt x="1028901" y="621441"/>
                </a:lnTo>
                <a:lnTo>
                  <a:pt x="1008255" y="572409"/>
                </a:lnTo>
                <a:lnTo>
                  <a:pt x="981201" y="525876"/>
                </a:lnTo>
                <a:lnTo>
                  <a:pt x="948806" y="483677"/>
                </a:lnTo>
                <a:lnTo>
                  <a:pt x="912138" y="447650"/>
                </a:lnTo>
                <a:lnTo>
                  <a:pt x="872265" y="419630"/>
                </a:lnTo>
                <a:lnTo>
                  <a:pt x="174421" y="22501"/>
                </a:lnTo>
                <a:lnTo>
                  <a:pt x="128190" y="3388"/>
                </a:lnTo>
                <a:lnTo>
                  <a:pt x="86563" y="0"/>
                </a:lnTo>
                <a:close/>
              </a:path>
            </a:pathLst>
          </a:custGeom>
          <a:solidFill>
            <a:srgbClr val="CEEDFC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sp>
        <p:nvSpPr>
          <p:cNvPr id="8" name="object 8"/>
          <p:cNvSpPr/>
          <p:nvPr/>
        </p:nvSpPr>
        <p:spPr>
          <a:xfrm>
            <a:off x="1677864" y="1060376"/>
            <a:ext cx="837692" cy="1320800"/>
          </a:xfrm>
          <a:custGeom>
            <a:avLst/>
            <a:gdLst/>
            <a:ahLst/>
            <a:cxnLst/>
            <a:rect l="l" t="t" r="r" b="b"/>
            <a:pathLst>
              <a:path w="1047114" h="1651000">
                <a:moveTo>
                  <a:pt x="959543" y="0"/>
                </a:moveTo>
                <a:lnTo>
                  <a:pt x="917904" y="3373"/>
                </a:lnTo>
                <a:lnTo>
                  <a:pt x="871664" y="22465"/>
                </a:lnTo>
                <a:lnTo>
                  <a:pt x="174421" y="419276"/>
                </a:lnTo>
                <a:lnTo>
                  <a:pt x="134568" y="447278"/>
                </a:lnTo>
                <a:lnTo>
                  <a:pt x="97910" y="483291"/>
                </a:lnTo>
                <a:lnTo>
                  <a:pt x="65516" y="525478"/>
                </a:lnTo>
                <a:lnTo>
                  <a:pt x="38458" y="572002"/>
                </a:lnTo>
                <a:lnTo>
                  <a:pt x="17806" y="621024"/>
                </a:lnTo>
                <a:lnTo>
                  <a:pt x="4629" y="670707"/>
                </a:lnTo>
                <a:lnTo>
                  <a:pt x="0" y="719212"/>
                </a:lnTo>
                <a:lnTo>
                  <a:pt x="0" y="1526970"/>
                </a:lnTo>
                <a:lnTo>
                  <a:pt x="6246" y="1576579"/>
                </a:lnTo>
                <a:lnTo>
                  <a:pt x="23860" y="1614377"/>
                </a:lnTo>
                <a:lnTo>
                  <a:pt x="51147" y="1639383"/>
                </a:lnTo>
                <a:lnTo>
                  <a:pt x="86418" y="1650617"/>
                </a:lnTo>
                <a:lnTo>
                  <a:pt x="127980" y="1647098"/>
                </a:lnTo>
                <a:lnTo>
                  <a:pt x="174142" y="1627846"/>
                </a:lnTo>
                <a:lnTo>
                  <a:pt x="872642" y="1227314"/>
                </a:lnTo>
                <a:lnTo>
                  <a:pt x="912453" y="1199164"/>
                </a:lnTo>
                <a:lnTo>
                  <a:pt x="949055" y="1163020"/>
                </a:lnTo>
                <a:lnTo>
                  <a:pt x="981383" y="1120722"/>
                </a:lnTo>
                <a:lnTo>
                  <a:pt x="1008372" y="1074110"/>
                </a:lnTo>
                <a:lnTo>
                  <a:pt x="1028957" y="1025023"/>
                </a:lnTo>
                <a:lnTo>
                  <a:pt x="1042074" y="975300"/>
                </a:lnTo>
                <a:lnTo>
                  <a:pt x="1046657" y="926781"/>
                </a:lnTo>
                <a:lnTo>
                  <a:pt x="1046187" y="123951"/>
                </a:lnTo>
                <a:lnTo>
                  <a:pt x="1039905" y="74319"/>
                </a:lnTo>
                <a:lnTo>
                  <a:pt x="1022240" y="36459"/>
                </a:lnTo>
                <a:lnTo>
                  <a:pt x="994887" y="11357"/>
                </a:lnTo>
                <a:lnTo>
                  <a:pt x="959543" y="0"/>
                </a:lnTo>
                <a:close/>
              </a:path>
            </a:pathLst>
          </a:custGeom>
          <a:solidFill>
            <a:srgbClr val="A0C2DE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sp>
        <p:nvSpPr>
          <p:cNvPr id="9" name="object 3"/>
          <p:cNvSpPr/>
          <p:nvPr/>
        </p:nvSpPr>
        <p:spPr>
          <a:xfrm>
            <a:off x="9804904" y="1200559"/>
            <a:ext cx="2513584" cy="1457960"/>
          </a:xfrm>
          <a:custGeom>
            <a:avLst/>
            <a:gdLst/>
            <a:ahLst/>
            <a:cxnLst/>
            <a:rect l="l" t="t" r="r" b="b"/>
            <a:pathLst>
              <a:path w="3141980" h="1822450">
                <a:moveTo>
                  <a:pt x="1568497" y="0"/>
                </a:moveTo>
                <a:lnTo>
                  <a:pt x="1516214" y="1973"/>
                </a:lnTo>
                <a:lnTo>
                  <a:pt x="1464638" y="7782"/>
                </a:lnTo>
                <a:lnTo>
                  <a:pt x="1414474" y="17427"/>
                </a:lnTo>
                <a:lnTo>
                  <a:pt x="1366424" y="30907"/>
                </a:lnTo>
                <a:lnTo>
                  <a:pt x="1321190" y="48222"/>
                </a:lnTo>
                <a:lnTo>
                  <a:pt x="1279477" y="69372"/>
                </a:lnTo>
                <a:lnTo>
                  <a:pt x="119078" y="743183"/>
                </a:lnTo>
                <a:lnTo>
                  <a:pt x="76185" y="772499"/>
                </a:lnTo>
                <a:lnTo>
                  <a:pt x="42831" y="804626"/>
                </a:lnTo>
                <a:lnTo>
                  <a:pt x="19016" y="838861"/>
                </a:lnTo>
                <a:lnTo>
                  <a:pt x="4739" y="874498"/>
                </a:lnTo>
                <a:lnTo>
                  <a:pt x="0" y="910836"/>
                </a:lnTo>
                <a:lnTo>
                  <a:pt x="4796" y="947168"/>
                </a:lnTo>
                <a:lnTo>
                  <a:pt x="19128" y="982792"/>
                </a:lnTo>
                <a:lnTo>
                  <a:pt x="42996" y="1017004"/>
                </a:lnTo>
                <a:lnTo>
                  <a:pt x="76397" y="1049099"/>
                </a:lnTo>
                <a:lnTo>
                  <a:pt x="119332" y="1078374"/>
                </a:lnTo>
                <a:lnTo>
                  <a:pt x="1284938" y="1753011"/>
                </a:lnTo>
                <a:lnTo>
                  <a:pt x="1326678" y="1774113"/>
                </a:lnTo>
                <a:lnTo>
                  <a:pt x="1371927" y="1791366"/>
                </a:lnTo>
                <a:lnTo>
                  <a:pt x="1419983" y="1804769"/>
                </a:lnTo>
                <a:lnTo>
                  <a:pt x="1470142" y="1814324"/>
                </a:lnTo>
                <a:lnTo>
                  <a:pt x="1521701" y="1820031"/>
                </a:lnTo>
                <a:lnTo>
                  <a:pt x="1573958" y="1821892"/>
                </a:lnTo>
                <a:lnTo>
                  <a:pt x="1626210" y="1819908"/>
                </a:lnTo>
                <a:lnTo>
                  <a:pt x="1677754" y="1814079"/>
                </a:lnTo>
                <a:lnTo>
                  <a:pt x="1727886" y="1804406"/>
                </a:lnTo>
                <a:lnTo>
                  <a:pt x="1775905" y="1790891"/>
                </a:lnTo>
                <a:lnTo>
                  <a:pt x="1821106" y="1773535"/>
                </a:lnTo>
                <a:lnTo>
                  <a:pt x="1862788" y="1752338"/>
                </a:lnTo>
                <a:lnTo>
                  <a:pt x="3022806" y="1076723"/>
                </a:lnTo>
                <a:lnTo>
                  <a:pt x="3065661" y="1047349"/>
                </a:lnTo>
                <a:lnTo>
                  <a:pt x="3098977" y="1015177"/>
                </a:lnTo>
                <a:lnTo>
                  <a:pt x="3122757" y="980910"/>
                </a:lnTo>
                <a:lnTo>
                  <a:pt x="3137000" y="945252"/>
                </a:lnTo>
                <a:lnTo>
                  <a:pt x="3141710" y="908905"/>
                </a:lnTo>
                <a:lnTo>
                  <a:pt x="3136886" y="872574"/>
                </a:lnTo>
                <a:lnTo>
                  <a:pt x="3122532" y="836961"/>
                </a:lnTo>
                <a:lnTo>
                  <a:pt x="3098648" y="802771"/>
                </a:lnTo>
                <a:lnTo>
                  <a:pt x="3065236" y="770705"/>
                </a:lnTo>
                <a:lnTo>
                  <a:pt x="3022298" y="741468"/>
                </a:lnTo>
                <a:lnTo>
                  <a:pt x="1857708" y="68749"/>
                </a:lnTo>
                <a:lnTo>
                  <a:pt x="1815936" y="47695"/>
                </a:lnTo>
                <a:lnTo>
                  <a:pt x="1770655" y="30479"/>
                </a:lnTo>
                <a:lnTo>
                  <a:pt x="1722568" y="17103"/>
                </a:lnTo>
                <a:lnTo>
                  <a:pt x="1672377" y="7564"/>
                </a:lnTo>
                <a:lnTo>
                  <a:pt x="1620786" y="1863"/>
                </a:lnTo>
                <a:lnTo>
                  <a:pt x="1568497" y="0"/>
                </a:lnTo>
                <a:close/>
              </a:path>
            </a:pathLst>
          </a:custGeom>
          <a:solidFill>
            <a:srgbClr val="6398D1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sp>
        <p:nvSpPr>
          <p:cNvPr id="10" name="object 4"/>
          <p:cNvSpPr/>
          <p:nvPr/>
        </p:nvSpPr>
        <p:spPr>
          <a:xfrm>
            <a:off x="9538167" y="2270675"/>
            <a:ext cx="1393951" cy="2171192"/>
          </a:xfrm>
          <a:custGeom>
            <a:avLst/>
            <a:gdLst/>
            <a:ahLst/>
            <a:cxnLst/>
            <a:rect l="l" t="t" r="r" b="b"/>
            <a:pathLst>
              <a:path w="1742440" h="2713990">
                <a:moveTo>
                  <a:pt x="157211" y="0"/>
                </a:moveTo>
                <a:lnTo>
                  <a:pt x="119164" y="5590"/>
                </a:lnTo>
                <a:lnTo>
                  <a:pt x="56217" y="42215"/>
                </a:lnTo>
                <a:lnTo>
                  <a:pt x="32537" y="72540"/>
                </a:lnTo>
                <a:lnTo>
                  <a:pt x="14868" y="110399"/>
                </a:lnTo>
                <a:lnTo>
                  <a:pt x="3818" y="155438"/>
                </a:lnTo>
                <a:lnTo>
                  <a:pt x="0" y="207302"/>
                </a:lnTo>
                <a:lnTo>
                  <a:pt x="0" y="1545453"/>
                </a:lnTo>
                <a:lnTo>
                  <a:pt x="2658" y="1592177"/>
                </a:lnTo>
                <a:lnTo>
                  <a:pt x="10399" y="1640017"/>
                </a:lnTo>
                <a:lnTo>
                  <a:pt x="22869" y="1688364"/>
                </a:lnTo>
                <a:lnTo>
                  <a:pt x="39718" y="1736610"/>
                </a:lnTo>
                <a:lnTo>
                  <a:pt x="60591" y="1784147"/>
                </a:lnTo>
                <a:lnTo>
                  <a:pt x="85137" y="1830368"/>
                </a:lnTo>
                <a:lnTo>
                  <a:pt x="113004" y="1874664"/>
                </a:lnTo>
                <a:lnTo>
                  <a:pt x="143839" y="1916427"/>
                </a:lnTo>
                <a:lnTo>
                  <a:pt x="177290" y="1955050"/>
                </a:lnTo>
                <a:lnTo>
                  <a:pt x="213004" y="1989925"/>
                </a:lnTo>
                <a:lnTo>
                  <a:pt x="250629" y="2020443"/>
                </a:lnTo>
                <a:lnTo>
                  <a:pt x="289814" y="2045998"/>
                </a:lnTo>
                <a:lnTo>
                  <a:pt x="1452371" y="2712887"/>
                </a:lnTo>
                <a:lnTo>
                  <a:pt x="1453981" y="2713660"/>
                </a:lnTo>
                <a:lnTo>
                  <a:pt x="1681101" y="2713660"/>
                </a:lnTo>
                <a:lnTo>
                  <a:pt x="1709733" y="2679552"/>
                </a:lnTo>
                <a:lnTo>
                  <a:pt x="1727358" y="2641748"/>
                </a:lnTo>
                <a:lnTo>
                  <a:pt x="1738378" y="2596743"/>
                </a:lnTo>
                <a:lnTo>
                  <a:pt x="1742186" y="2544892"/>
                </a:lnTo>
                <a:lnTo>
                  <a:pt x="1742186" y="1199604"/>
                </a:lnTo>
                <a:lnTo>
                  <a:pt x="1739524" y="1152888"/>
                </a:lnTo>
                <a:lnTo>
                  <a:pt x="1731775" y="1105073"/>
                </a:lnTo>
                <a:lnTo>
                  <a:pt x="1719290" y="1056766"/>
                </a:lnTo>
                <a:lnTo>
                  <a:pt x="1702420" y="1008574"/>
                </a:lnTo>
                <a:lnTo>
                  <a:pt x="1681519" y="961104"/>
                </a:lnTo>
                <a:lnTo>
                  <a:pt x="1656937" y="914962"/>
                </a:lnTo>
                <a:lnTo>
                  <a:pt x="1629026" y="870755"/>
                </a:lnTo>
                <a:lnTo>
                  <a:pt x="1598139" y="829090"/>
                </a:lnTo>
                <a:lnTo>
                  <a:pt x="1564628" y="790574"/>
                </a:lnTo>
                <a:lnTo>
                  <a:pt x="1528843" y="755813"/>
                </a:lnTo>
                <a:lnTo>
                  <a:pt x="1491138" y="725415"/>
                </a:lnTo>
                <a:lnTo>
                  <a:pt x="1451863" y="699986"/>
                </a:lnTo>
                <a:lnTo>
                  <a:pt x="290322" y="38379"/>
                </a:lnTo>
                <a:lnTo>
                  <a:pt x="243400" y="16039"/>
                </a:lnTo>
                <a:lnTo>
                  <a:pt x="198827" y="3364"/>
                </a:lnTo>
                <a:lnTo>
                  <a:pt x="157211" y="0"/>
                </a:lnTo>
                <a:close/>
              </a:path>
            </a:pathLst>
          </a:custGeom>
          <a:solidFill>
            <a:srgbClr val="CEEDFC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sp>
        <p:nvSpPr>
          <p:cNvPr id="11" name="object 5"/>
          <p:cNvSpPr/>
          <p:nvPr/>
        </p:nvSpPr>
        <p:spPr>
          <a:xfrm>
            <a:off x="11192416" y="2213939"/>
            <a:ext cx="1241552" cy="2198624"/>
          </a:xfrm>
          <a:custGeom>
            <a:avLst/>
            <a:gdLst/>
            <a:ahLst/>
            <a:cxnLst/>
            <a:rect l="l" t="t" r="r" b="b"/>
            <a:pathLst>
              <a:path w="1551940" h="2748279">
                <a:moveTo>
                  <a:pt x="1551686" y="0"/>
                </a:moveTo>
                <a:lnTo>
                  <a:pt x="1497930" y="13401"/>
                </a:lnTo>
                <a:lnTo>
                  <a:pt x="1450975" y="35727"/>
                </a:lnTo>
                <a:lnTo>
                  <a:pt x="290322" y="696508"/>
                </a:lnTo>
                <a:lnTo>
                  <a:pt x="251047" y="721925"/>
                </a:lnTo>
                <a:lnTo>
                  <a:pt x="213342" y="752312"/>
                </a:lnTo>
                <a:lnTo>
                  <a:pt x="177557" y="787061"/>
                </a:lnTo>
                <a:lnTo>
                  <a:pt x="144046" y="825567"/>
                </a:lnTo>
                <a:lnTo>
                  <a:pt x="113159" y="867222"/>
                </a:lnTo>
                <a:lnTo>
                  <a:pt x="85248" y="911419"/>
                </a:lnTo>
                <a:lnTo>
                  <a:pt x="60666" y="957553"/>
                </a:lnTo>
                <a:lnTo>
                  <a:pt x="39765" y="1005016"/>
                </a:lnTo>
                <a:lnTo>
                  <a:pt x="22895" y="1053201"/>
                </a:lnTo>
                <a:lnTo>
                  <a:pt x="10410" y="1101502"/>
                </a:lnTo>
                <a:lnTo>
                  <a:pt x="2661" y="1149312"/>
                </a:lnTo>
                <a:lnTo>
                  <a:pt x="0" y="1196025"/>
                </a:lnTo>
                <a:lnTo>
                  <a:pt x="0" y="2541426"/>
                </a:lnTo>
                <a:lnTo>
                  <a:pt x="3811" y="2593277"/>
                </a:lnTo>
                <a:lnTo>
                  <a:pt x="14839" y="2638281"/>
                </a:lnTo>
                <a:lnTo>
                  <a:pt x="32476" y="2676083"/>
                </a:lnTo>
                <a:lnTo>
                  <a:pt x="56111" y="2706332"/>
                </a:lnTo>
                <a:lnTo>
                  <a:pt x="118945" y="2742754"/>
                </a:lnTo>
                <a:lnTo>
                  <a:pt x="156925" y="2748221"/>
                </a:lnTo>
                <a:lnTo>
                  <a:pt x="198469" y="2744722"/>
                </a:lnTo>
                <a:lnTo>
                  <a:pt x="242968" y="2731902"/>
                </a:lnTo>
                <a:lnTo>
                  <a:pt x="289814" y="2709409"/>
                </a:lnTo>
                <a:lnTo>
                  <a:pt x="1452626" y="2042430"/>
                </a:lnTo>
                <a:lnTo>
                  <a:pt x="1491807" y="2016873"/>
                </a:lnTo>
                <a:lnTo>
                  <a:pt x="1529425" y="1986352"/>
                </a:lnTo>
                <a:lnTo>
                  <a:pt x="1551686" y="1964607"/>
                </a:lnTo>
                <a:lnTo>
                  <a:pt x="1551686" y="0"/>
                </a:lnTo>
                <a:close/>
              </a:path>
            </a:pathLst>
          </a:custGeom>
          <a:solidFill>
            <a:srgbClr val="A0C2DE">
              <a:alpha val="14999"/>
            </a:srgbClr>
          </a:solidFill>
        </p:spPr>
        <p:txBody>
          <a:bodyPr wrap="square" lIns="0" tIns="0" rIns="0" bIns="0" rtlCol="0"/>
          <a:lstStyle/>
          <a:p>
            <a:endParaRPr sz="288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992" y="4829363"/>
            <a:ext cx="5449292" cy="410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5606" y="8056185"/>
            <a:ext cx="880208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by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how much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Small door              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vs                Large door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019" y="3061248"/>
            <a:ext cx="5888462" cy="378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36" y="3061248"/>
            <a:ext cx="5832648" cy="37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744" y="1924472"/>
            <a:ext cx="1159932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2. What is the maximum capacity allowed in the building?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44" y="3226369"/>
            <a:ext cx="6533629" cy="4123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440" y="3195737"/>
            <a:ext cx="6599149" cy="42826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157" y="7964081"/>
            <a:ext cx="96645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How would the difference be between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 100 people in a room vs 200 people in a room?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17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94772" y="1924472"/>
            <a:ext cx="880529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. How many people will get injured / killed?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4114" y="8241080"/>
            <a:ext cx="82266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Estimating how many people will get hurt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68" y="2716560"/>
            <a:ext cx="8496300" cy="47752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5782320" y="2860576"/>
            <a:ext cx="5594134" cy="2053580"/>
          </a:xfrm>
          <a:prstGeom prst="donut">
            <a:avLst>
              <a:gd name="adj" fmla="val 6837"/>
            </a:avLst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21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515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808" y="1640299"/>
            <a:ext cx="10441160" cy="5972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6285" y="8333184"/>
            <a:ext cx="102704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Around ~5 projects using </a:t>
            </a:r>
            <a:r>
              <a:rPr lang="en-US" dirty="0" err="1" smtClean="0">
                <a:solidFill>
                  <a:srgbClr val="000000"/>
                </a:solidFill>
              </a:rPr>
              <a:t>Sarl</a:t>
            </a:r>
            <a:r>
              <a:rPr lang="en-US" dirty="0" smtClean="0">
                <a:solidFill>
                  <a:srgbClr val="000000"/>
                </a:solidFill>
              </a:rPr>
              <a:t> language seen so far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515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Background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563" y="1718180"/>
            <a:ext cx="1292180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Need some Human Instinct knowledge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-using the principle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that humans tend to find shortest distance to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baseline="0" dirty="0" smtClean="0">
                <a:solidFill>
                  <a:srgbClr val="000000"/>
                </a:solidFill>
              </a:rPr>
              <a:t>he door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352" y="3737360"/>
            <a:ext cx="6124779" cy="4732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3" y="4156720"/>
            <a:ext cx="5968370" cy="43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515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Background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720" y="2269598"/>
            <a:ext cx="616194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Need to know How </a:t>
            </a:r>
            <a:r>
              <a:rPr lang="en-US" dirty="0" err="1" smtClean="0">
                <a:solidFill>
                  <a:srgbClr val="000000"/>
                </a:solidFill>
              </a:rPr>
              <a:t>Sarl</a:t>
            </a:r>
            <a:r>
              <a:rPr lang="en-US" dirty="0" smtClean="0">
                <a:solidFill>
                  <a:srgbClr val="000000"/>
                </a:solidFill>
              </a:rPr>
              <a:t> works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0" y="3740931"/>
            <a:ext cx="10585176" cy="48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5151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Background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563" y="2272178"/>
            <a:ext cx="989213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Need to know How </a:t>
            </a:r>
            <a:r>
              <a:rPr lang="en-US" dirty="0" err="1" smtClean="0">
                <a:solidFill>
                  <a:srgbClr val="000000"/>
                </a:solidFill>
              </a:rPr>
              <a:t>Sarl</a:t>
            </a:r>
            <a:r>
              <a:rPr lang="en-US" dirty="0" smtClean="0">
                <a:solidFill>
                  <a:srgbClr val="000000"/>
                </a:solidFill>
              </a:rPr>
              <a:t> / Java can be connected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232" y="2945536"/>
            <a:ext cx="3213980" cy="32139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475" y="5733989"/>
            <a:ext cx="3289300" cy="3289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34714" flipH="1">
            <a:off x="6741251" y="4770079"/>
            <a:ext cx="2260484" cy="14311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47085" flipH="1">
            <a:off x="4079059" y="6010163"/>
            <a:ext cx="2260484" cy="14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860" y="1924472"/>
            <a:ext cx="49244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Execute Manager in </a:t>
            </a:r>
            <a:r>
              <a:rPr lang="en-US" dirty="0" err="1" smtClean="0">
                <a:solidFill>
                  <a:srgbClr val="000000"/>
                </a:solidFill>
              </a:rPr>
              <a:t>Sarl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40" y="2226077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7582" y="2503076"/>
            <a:ext cx="5700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Manager executes Java GUI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93" y="1996480"/>
            <a:ext cx="3514819" cy="351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47" y="6044193"/>
            <a:ext cx="3797300" cy="3086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0340797" y="4084712"/>
            <a:ext cx="1202163" cy="1426587"/>
          </a:xfrm>
          <a:prstGeom prst="straightConnector1">
            <a:avLst/>
          </a:prstGeom>
          <a:noFill/>
          <a:ln w="3810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/>
          <p:cNvSpPr/>
          <p:nvPr/>
        </p:nvSpPr>
        <p:spPr>
          <a:xfrm>
            <a:off x="8672773" y="6965032"/>
            <a:ext cx="3158220" cy="1514678"/>
          </a:xfrm>
          <a:prstGeom prst="rect">
            <a:avLst/>
          </a:prstGeom>
          <a:noFill/>
          <a:ln w="1270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180" y="2439308"/>
            <a:ext cx="673581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Manager listens for Java GUI until</a:t>
            </a:r>
          </a:p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Simulation Start button executed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93" y="1996480"/>
            <a:ext cx="3514819" cy="351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47" y="6044193"/>
            <a:ext cx="3797300" cy="3086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9736893" y="4625618"/>
            <a:ext cx="1606149" cy="1152128"/>
          </a:xfrm>
          <a:prstGeom prst="straightConnector1">
            <a:avLst/>
          </a:prstGeom>
          <a:noFill/>
          <a:ln w="3810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Oval 17"/>
          <p:cNvSpPr/>
          <p:nvPr/>
        </p:nvSpPr>
        <p:spPr>
          <a:xfrm>
            <a:off x="9605496" y="7437640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672773" y="6965032"/>
            <a:ext cx="3158220" cy="1514678"/>
          </a:xfrm>
          <a:prstGeom prst="rect">
            <a:avLst/>
          </a:prstGeom>
          <a:noFill/>
          <a:ln w="1270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9372230" y="8406883"/>
            <a:ext cx="968568" cy="285521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379640" y="7587243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868923" y="7884434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988148" y="7641941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902766" y="7304337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98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5712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Intro : What is Harms / </a:t>
            </a:r>
            <a:r>
              <a:rPr lang="en-US" b="1" spc="-204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Sarl</a:t>
            </a:r>
            <a:r>
              <a:rPr lang="en-US" b="1" spc="-20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752" y="2190820"/>
            <a:ext cx="11330025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Harms stands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for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uman,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gent,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obot,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m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achine,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ensor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762" y="4609875"/>
            <a:ext cx="1708448" cy="1708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398" y="7302484"/>
            <a:ext cx="1708448" cy="1708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071" y="4694876"/>
            <a:ext cx="1886868" cy="1886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793" y="3229614"/>
            <a:ext cx="1592115" cy="1592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6908" y="6840950"/>
            <a:ext cx="2273672" cy="22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5049" y="2294668"/>
            <a:ext cx="9600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Manager spawns agents corresponding to each</a:t>
            </a:r>
          </a:p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Circle in the java GUI and links it with </a:t>
            </a:r>
            <a:r>
              <a:rPr lang="en-US" dirty="0" err="1" smtClean="0">
                <a:solidFill>
                  <a:srgbClr val="000000"/>
                </a:solidFill>
              </a:rPr>
              <a:t>agent_id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47" y="6044193"/>
            <a:ext cx="3797300" cy="30861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605496" y="7437640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672773" y="6965032"/>
            <a:ext cx="3158220" cy="1514678"/>
          </a:xfrm>
          <a:prstGeom prst="rect">
            <a:avLst/>
          </a:prstGeom>
          <a:noFill/>
          <a:ln w="1270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Rectangle 15"/>
          <p:cNvSpPr/>
          <p:nvPr/>
        </p:nvSpPr>
        <p:spPr>
          <a:xfrm flipV="1">
            <a:off x="9372230" y="8406883"/>
            <a:ext cx="968568" cy="285521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379640" y="7587243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868923" y="7884434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988148" y="7641941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902766" y="7304337"/>
            <a:ext cx="502035" cy="408603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00" y="4155900"/>
            <a:ext cx="4536504" cy="45365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289525" y="7995846"/>
            <a:ext cx="3143940" cy="297191"/>
          </a:xfrm>
          <a:prstGeom prst="straightConnector1">
            <a:avLst/>
          </a:prstGeom>
          <a:noFill/>
          <a:ln w="190500" cap="flat">
            <a:solidFill>
              <a:srgbClr val="ABABAB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/>
          <p:cNvSpPr txBox="1"/>
          <p:nvPr/>
        </p:nvSpPr>
        <p:spPr>
          <a:xfrm>
            <a:off x="5431385" y="8705674"/>
            <a:ext cx="27090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1:1 matching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9444" y="8686458"/>
            <a:ext cx="382957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Sarl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human agents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57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9792" y="2253633"/>
            <a:ext cx="970458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Each agent will check their nearest door location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 and move accordingly.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840" y="3724672"/>
            <a:ext cx="13159977" cy="84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9792" y="2253633"/>
            <a:ext cx="96116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To implement “check </a:t>
            </a:r>
            <a:r>
              <a:rPr lang="en-US" dirty="0">
                <a:solidFill>
                  <a:srgbClr val="000000"/>
                </a:solidFill>
              </a:rPr>
              <a:t>their nearest door location</a:t>
            </a: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 and move </a:t>
            </a:r>
            <a:r>
              <a:rPr lang="en-US" dirty="0" smtClean="0">
                <a:solidFill>
                  <a:srgbClr val="000000"/>
                </a:solidFill>
              </a:rPr>
              <a:t>accordingly”, we had to..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461" y="3173975"/>
            <a:ext cx="3213980" cy="32139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1760" y="4254268"/>
            <a:ext cx="69127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Calculate nearest door using door </a:t>
            </a:r>
            <a:r>
              <a:rPr lang="en-US" dirty="0" smtClean="0">
                <a:solidFill>
                  <a:srgbClr val="000000"/>
                </a:solidFill>
              </a:rPr>
              <a:t>positions and </a:t>
            </a:r>
            <a:r>
              <a:rPr lang="en-US" dirty="0">
                <a:solidFill>
                  <a:srgbClr val="000000"/>
                </a:solidFill>
              </a:rPr>
              <a:t>the agent’s position</a:t>
            </a:r>
          </a:p>
          <a:p>
            <a:pPr algn="l" rtl="0" latinLnBrk="1" hangingPunct="0"/>
            <a:endParaRPr lang="en-US" dirty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Find the vector</a:t>
            </a:r>
          </a:p>
          <a:p>
            <a:pPr algn="l" rtl="0" latinLnBrk="1" hangingPunct="0"/>
            <a:endParaRPr lang="en-US" dirty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Move to that direction in unit size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04" y="5962428"/>
            <a:ext cx="3289300" cy="3289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134714" flipH="1">
            <a:off x="10539480" y="4998518"/>
            <a:ext cx="2260484" cy="14311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47085" flipH="1">
            <a:off x="7877288" y="6238602"/>
            <a:ext cx="2260484" cy="14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8513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Technical Details : How the program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7744" y="1752855"/>
            <a:ext cx="1200649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Each agents color will change according to the </a:t>
            </a:r>
            <a:r>
              <a:rPr lang="en-US" dirty="0" err="1" smtClean="0">
                <a:solidFill>
                  <a:srgbClr val="000000"/>
                </a:solidFill>
              </a:rPr>
              <a:t>pushamount</a:t>
            </a:r>
            <a:endParaRPr lang="en-US" dirty="0" smtClean="0">
              <a:solidFill>
                <a:srgbClr val="000000"/>
              </a:solidFill>
            </a:endParaRPr>
          </a:p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(pressure amount)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658" y="4395977"/>
            <a:ext cx="2531120" cy="253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80" y="4050637"/>
            <a:ext cx="3534602" cy="3534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0313" y="4395977"/>
            <a:ext cx="2843923" cy="28439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416" y="7435613"/>
            <a:ext cx="38456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Black</a:t>
            </a:r>
            <a:r>
              <a:rPr lang="en-US" dirty="0" smtClean="0">
                <a:solidFill>
                  <a:srgbClr val="000000"/>
                </a:solidFill>
              </a:rPr>
              <a:t> : not pushed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9217" y="7435613"/>
            <a:ext cx="47657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Dark blue : pushed little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87845" y="7435613"/>
            <a:ext cx="36997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Blue : pushed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alot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93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4078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What Went Wrong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277373" y="6287016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05479" y="6201782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92176" y="6921862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68931" y="6921862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17927" y="7007096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66581" y="2932584"/>
            <a:ext cx="9000999" cy="4896544"/>
          </a:xfrm>
          <a:prstGeom prst="rect">
            <a:avLst/>
          </a:prstGeom>
          <a:noFill/>
          <a:ln w="127000" cap="flat">
            <a:solidFill>
              <a:srgbClr val="FF0000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06044" y="7655168"/>
            <a:ext cx="1349019" cy="288032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79887" y="6258818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36819" y="5616853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85932" y="6532984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29662" y="5574742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580666" y="5646301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642657" y="5770287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44755" y="5070733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68610" y="4952703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73668" y="4865740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75614" y="4952703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130730" y="5208250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68249" y="5956920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24398" y="5371306"/>
            <a:ext cx="851004" cy="720080"/>
          </a:xfrm>
          <a:prstGeom prst="ellipse">
            <a:avLst/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56232" y="8554572"/>
            <a:ext cx="390331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Collision avoidance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3684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What Went Right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32" y="1996480"/>
            <a:ext cx="10587858" cy="69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67" y="1740157"/>
            <a:ext cx="6294833" cy="5926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400" y="1663171"/>
            <a:ext cx="6268995" cy="5898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772" y="8333184"/>
            <a:ext cx="107577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Door at the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center         vs       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Door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at 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the corner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827120" y="568920"/>
            <a:ext cx="7204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Conclusion : answering the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5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" y="0"/>
            <a:ext cx="12876579" cy="975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998218" cy="2822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49" y="2857655"/>
            <a:ext cx="90040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3 PEOPLE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WITH MORE THAN 100 PUSHES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Donut 7"/>
          <p:cNvSpPr/>
          <p:nvPr/>
        </p:nvSpPr>
        <p:spPr>
          <a:xfrm>
            <a:off x="6790432" y="-335502"/>
            <a:ext cx="5758185" cy="3168352"/>
          </a:xfrm>
          <a:prstGeom prst="donut">
            <a:avLst>
              <a:gd name="adj" fmla="val 5992"/>
            </a:avLst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0563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" y="-18628"/>
            <a:ext cx="12909476" cy="9755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38" y="-18628"/>
            <a:ext cx="2690614" cy="253163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7654528" y="928827"/>
            <a:ext cx="5758185" cy="3168352"/>
          </a:xfrm>
          <a:prstGeom prst="donut">
            <a:avLst>
              <a:gd name="adj" fmla="val 5992"/>
            </a:avLst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3771" y="4097179"/>
            <a:ext cx="10161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000000"/>
                </a:solidFill>
              </a:rPr>
              <a:t>7~8 </a:t>
            </a:r>
            <a:r>
              <a:rPr lang="en-US">
                <a:solidFill>
                  <a:srgbClr val="000000"/>
                </a:solidFill>
              </a:rPr>
              <a:t>PEOPLE WITH MORE THAN 100 PUSHES</a:t>
            </a:r>
          </a:p>
        </p:txBody>
      </p:sp>
    </p:spTree>
    <p:extLst>
      <p:ext uri="{BB962C8B-B14F-4D97-AF65-F5344CB8AC3E}">
        <p14:creationId xmlns:p14="http://schemas.microsoft.com/office/powerpoint/2010/main" val="338872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5606" y="8056185"/>
            <a:ext cx="880208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by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how much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 Door                  vs                   2 Doors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18" y="1707148"/>
            <a:ext cx="5309418" cy="5385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424" y="1795095"/>
            <a:ext cx="5859545" cy="5169542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7120" y="568920"/>
            <a:ext cx="7204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>
                <a:solidFill>
                  <a:srgbClr val="FFFFFF"/>
                </a:solidFill>
                <a:latin typeface="Gill Sans MT"/>
                <a:cs typeface="Gill Sans MT"/>
              </a:rPr>
              <a:t>Conclusion : answering the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7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5712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Intro : What is Harms / </a:t>
            </a:r>
            <a:r>
              <a:rPr lang="en-US" b="1" spc="-204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Sarl</a:t>
            </a:r>
            <a:r>
              <a:rPr lang="en-US" b="1" spc="-20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2" y="5092824"/>
            <a:ext cx="12206717" cy="2819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949" y="2074935"/>
            <a:ext cx="121801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 latinLnBrk="1" hangingPunct="0"/>
            <a:r>
              <a:rPr lang="en-US" dirty="0" err="1">
                <a:solidFill>
                  <a:srgbClr val="000000"/>
                </a:solidFill>
              </a:rPr>
              <a:t>Sarl</a:t>
            </a:r>
            <a:r>
              <a:rPr lang="en-US" dirty="0">
                <a:solidFill>
                  <a:srgbClr val="000000"/>
                </a:solidFill>
              </a:rPr>
              <a:t> is an agent oriented language</a:t>
            </a: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-Built-in framework available for multi-agent modeling</a:t>
            </a: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-Main concepts include </a:t>
            </a:r>
            <a:r>
              <a:rPr lang="en-US" dirty="0"/>
              <a:t>Agent, Capacity, Space and Skill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" y="0"/>
            <a:ext cx="12970645" cy="975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04" y="4217"/>
            <a:ext cx="2958173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" y="0"/>
            <a:ext cx="12930928" cy="9750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351" y="0"/>
            <a:ext cx="3528391" cy="31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5606" y="8056185"/>
            <a:ext cx="880208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by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how much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Small door              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vs                Large door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019" y="3061248"/>
            <a:ext cx="5888462" cy="378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36" y="3061248"/>
            <a:ext cx="5832648" cy="3788430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7120" y="568920"/>
            <a:ext cx="7204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>
                <a:solidFill>
                  <a:srgbClr val="FFFFFF"/>
                </a:solidFill>
                <a:latin typeface="Gill Sans MT"/>
                <a:cs typeface="Gill Sans MT"/>
              </a:rPr>
              <a:t>Conclusion : answering the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" y="0"/>
            <a:ext cx="13008409" cy="9724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070"/>
            <a:ext cx="5206256" cy="3381575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5206256" y="700336"/>
            <a:ext cx="6408712" cy="3168352"/>
          </a:xfrm>
          <a:prstGeom prst="donut">
            <a:avLst>
              <a:gd name="adj" fmla="val 5992"/>
            </a:avLst>
          </a:prstGeom>
          <a:solidFill>
            <a:srgbClr val="325D6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824" y="3634904"/>
            <a:ext cx="554639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12 people over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100 pushes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6236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415" y="-35818"/>
            <a:ext cx="13425215" cy="97302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6352" y="-35818"/>
            <a:ext cx="5888462" cy="37884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2120" y="4501009"/>
            <a:ext cx="528991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4 people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over 100 pushes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275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4224" y="1924472"/>
            <a:ext cx="110863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 What is the maximum capacity allowed in the building?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44" y="3226369"/>
            <a:ext cx="6533629" cy="4123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440" y="3195737"/>
            <a:ext cx="6599149" cy="42826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5157" y="7964081"/>
            <a:ext cx="96645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How would the difference be between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 100 people in a room vs 200 people in a room?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7120" y="568920"/>
            <a:ext cx="7204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>
                <a:solidFill>
                  <a:srgbClr val="FFFFFF"/>
                </a:solidFill>
                <a:latin typeface="Gill Sans MT"/>
                <a:cs typeface="Gill Sans MT"/>
              </a:rPr>
              <a:t>Conclusion : answering the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" y="24780"/>
            <a:ext cx="12993490" cy="9728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573" y="0"/>
            <a:ext cx="6533629" cy="41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6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114"/>
            <a:ext cx="13004800" cy="9767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76" y="0"/>
            <a:ext cx="6599149" cy="42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9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8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827120" y="568920"/>
            <a:ext cx="2313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Conclusion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7744" y="1198586"/>
            <a:ext cx="11859016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Connecting </a:t>
            </a:r>
            <a:r>
              <a:rPr lang="en-US" dirty="0" err="1" smtClean="0">
                <a:solidFill>
                  <a:srgbClr val="000000"/>
                </a:solidFill>
              </a:rPr>
              <a:t>Sarl</a:t>
            </a:r>
            <a:r>
              <a:rPr lang="en-US" dirty="0" smtClean="0">
                <a:solidFill>
                  <a:srgbClr val="000000"/>
                </a:solidFill>
              </a:rPr>
              <a:t> and Java was major task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Simulation </a:t>
            </a:r>
            <a:r>
              <a:rPr lang="en-US" dirty="0">
                <a:solidFill>
                  <a:srgbClr val="000000"/>
                </a:solidFill>
              </a:rPr>
              <a:t>results were similar to our </a:t>
            </a:r>
            <a:r>
              <a:rPr lang="en-US" dirty="0" smtClean="0">
                <a:solidFill>
                  <a:srgbClr val="000000"/>
                </a:solidFill>
              </a:rPr>
              <a:t>intuitions (thankfully)</a:t>
            </a:r>
          </a:p>
          <a:p>
            <a:pPr algn="l" rtl="0" latinLnBrk="1" hangingPunct="0"/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-Putting door in center vs corner : </a:t>
            </a:r>
            <a:r>
              <a:rPr lang="en-US" dirty="0" smtClean="0">
                <a:solidFill>
                  <a:srgbClr val="FF0000"/>
                </a:solidFill>
              </a:rPr>
              <a:t>center is safer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-Putting 1 door vs 2 door :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two door is slightly better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                        (door location matters)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-1 large door gives </a:t>
            </a:r>
            <a:r>
              <a:rPr lang="en-US" dirty="0" smtClean="0">
                <a:solidFill>
                  <a:srgbClr val="FF0000"/>
                </a:solidFill>
              </a:rPr>
              <a:t>similar effect </a:t>
            </a:r>
            <a:r>
              <a:rPr lang="en-US" dirty="0" smtClean="0">
                <a:solidFill>
                  <a:srgbClr val="000000"/>
                </a:solidFill>
              </a:rPr>
              <a:t>to 2 small doors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-100 people vs 200 people in a room : pressure/pushing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amount is </a:t>
            </a:r>
            <a:r>
              <a:rPr lang="en-US" dirty="0" smtClean="0">
                <a:solidFill>
                  <a:srgbClr val="FF0000"/>
                </a:solidFill>
              </a:rPr>
              <a:t>not linear </a:t>
            </a:r>
            <a:r>
              <a:rPr lang="en-US" dirty="0" smtClean="0">
                <a:solidFill>
                  <a:srgbClr val="000000"/>
                </a:solidFill>
              </a:rPr>
              <a:t>to the people in a room, it was </a:t>
            </a:r>
            <a:r>
              <a:rPr lang="en-US" dirty="0" smtClean="0">
                <a:solidFill>
                  <a:srgbClr val="FF0000"/>
                </a:solidFill>
              </a:rPr>
              <a:t>4 times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Higher </a:t>
            </a:r>
            <a:r>
              <a:rPr lang="en-US" dirty="0" smtClean="0">
                <a:solidFill>
                  <a:srgbClr val="FF0000"/>
                </a:solidFill>
              </a:rPr>
              <a:t>(Exponentially grows)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herefore max capacity of a building should exist for safety</a:t>
            </a:r>
          </a:p>
        </p:txBody>
      </p:sp>
    </p:spTree>
    <p:extLst>
      <p:ext uri="{BB962C8B-B14F-4D97-AF65-F5344CB8AC3E}">
        <p14:creationId xmlns:p14="http://schemas.microsoft.com/office/powerpoint/2010/main" val="15438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42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8488"/>
            <a:ext cx="13004800" cy="4334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6478" y="7397080"/>
            <a:ext cx="205184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Execution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Box 5">
            <a:hlinkClick r:id="rId5"/>
          </p:cNvPr>
          <p:cNvSpPr txBox="1"/>
          <p:nvPr/>
        </p:nvSpPr>
        <p:spPr>
          <a:xfrm>
            <a:off x="1378403" y="8079516"/>
            <a:ext cx="102479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>
                <a:solidFill>
                  <a:srgbClr val="000000"/>
                </a:solidFill>
                <a:hlinkClick r:id="rId6"/>
              </a:rPr>
              <a:t>https://www.youtube.com/watch?v=9dcFdAMivRA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255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5955" y="3289200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" y="0"/>
            <a:ext cx="13022350" cy="975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1915" y="7713863"/>
            <a:ext cx="4843441" cy="1964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Hillsborough Disaster</a:t>
            </a:r>
            <a:endParaRPr lang="en-US" sz="4000" dirty="0" smtClean="0">
              <a:latin typeface="Gill Sans MT"/>
              <a:cs typeface="Gill Sans MT"/>
            </a:endParaRPr>
          </a:p>
          <a:p>
            <a:pPr>
              <a:spcBef>
                <a:spcPts val="160"/>
              </a:spcBef>
            </a:pPr>
            <a:r>
              <a:rPr lang="en-US" sz="4000" i="1" spc="-10" dirty="0" smtClean="0">
                <a:solidFill>
                  <a:srgbClr val="FFFFFF"/>
                </a:solidFill>
                <a:latin typeface="Gill Sans MT"/>
                <a:cs typeface="Gill Sans MT"/>
              </a:rPr>
              <a:t>Hillsborough Stadium</a:t>
            </a:r>
            <a:endParaRPr lang="en-US" sz="4000" dirty="0" smtClean="0">
              <a:latin typeface="Gill Sans MT"/>
              <a:cs typeface="Gill Sans MT"/>
            </a:endParaRPr>
          </a:p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2255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85955" y="3289200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" y="0"/>
            <a:ext cx="13022350" cy="975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1915" y="7713863"/>
            <a:ext cx="4843441" cy="1964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Hillsborough Disaster</a:t>
            </a:r>
            <a:endParaRPr lang="en-US" sz="4000" dirty="0" smtClean="0">
              <a:latin typeface="Gill Sans MT"/>
              <a:cs typeface="Gill Sans MT"/>
            </a:endParaRPr>
          </a:p>
          <a:p>
            <a:pPr>
              <a:spcBef>
                <a:spcPts val="160"/>
              </a:spcBef>
            </a:pPr>
            <a:r>
              <a:rPr lang="en-US" sz="4000" i="1" spc="-10" dirty="0" smtClean="0">
                <a:solidFill>
                  <a:srgbClr val="FFFFFF"/>
                </a:solidFill>
                <a:latin typeface="Gill Sans MT"/>
                <a:cs typeface="Gill Sans MT"/>
              </a:rPr>
              <a:t>Hillsborough Stadium</a:t>
            </a:r>
            <a:endParaRPr lang="en-US" sz="4000" dirty="0" smtClean="0">
              <a:latin typeface="Gill Sans MT"/>
              <a:cs typeface="Gill Sans MT"/>
            </a:endParaRPr>
          </a:p>
          <a:p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-30850" y="0"/>
            <a:ext cx="13035650" cy="97536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65098"/>
            </a:srgbClr>
          </a:solidFill>
        </p:spPr>
        <p:txBody>
          <a:bodyPr wrap="square" lIns="0" tIns="0" rIns="0" bIns="0" rtlCol="0"/>
          <a:lstStyle/>
          <a:p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r>
              <a:rPr lang="en-US" sz="60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Evacuation simulation using </a:t>
            </a:r>
            <a:r>
              <a:rPr lang="en-US" sz="6000" b="1" spc="-204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Sarl</a:t>
            </a:r>
            <a:endParaRPr lang="en-US" sz="60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endParaRPr lang="en-US" sz="60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pPr algn="l"/>
            <a:r>
              <a:rPr lang="en-US" sz="4800" b="1" spc="-20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  -implemented using </a:t>
            </a:r>
            <a:r>
              <a:rPr lang="en-US" sz="4800" b="1" spc="-204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Sarl</a:t>
            </a:r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 (contributing to </a:t>
            </a:r>
            <a:r>
              <a:rPr lang="en-US" sz="4800" b="1" spc="-204" dirty="0" err="1" smtClean="0">
                <a:solidFill>
                  <a:srgbClr val="FFFFFF"/>
                </a:solidFill>
                <a:latin typeface="Gill Sans MT"/>
                <a:cs typeface="Gill Sans MT"/>
              </a:rPr>
              <a:t>Sarl</a:t>
            </a:r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</a:p>
          <a:p>
            <a:pPr algn="l"/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pPr algn="l"/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   -Agents calculating their directions individually</a:t>
            </a:r>
          </a:p>
          <a:p>
            <a:pPr algn="l"/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pPr algn="l"/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   -Push/pressure concept implementation</a:t>
            </a:r>
          </a:p>
          <a:p>
            <a:pPr algn="l"/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pPr algn="l"/>
            <a:r>
              <a:rPr lang="en-US" sz="4800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   -Graph for showing the results of pressure</a:t>
            </a:r>
          </a:p>
          <a:p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endParaRPr lang="en-US" sz="4800" b="1" spc="-204" dirty="0" smtClean="0">
              <a:solidFill>
                <a:srgbClr val="FFFFFF"/>
              </a:solidFill>
              <a:latin typeface="Gill Sans MT"/>
              <a:cs typeface="Gill Sans MT"/>
            </a:endParaRPr>
          </a:p>
          <a:p>
            <a:endParaRPr lang="en-US" sz="4800" b="1" spc="-204" dirty="0" smtClean="0">
              <a:solidFill>
                <a:schemeClr val="bg1"/>
              </a:solidFill>
              <a:latin typeface="Gill Sans MT"/>
              <a:cs typeface="Gill Sans MT"/>
            </a:endParaRPr>
          </a:p>
          <a:p>
            <a:endParaRPr lang="en-US" sz="4800" dirty="0" smtClean="0">
              <a:latin typeface="Gill Sans MT"/>
              <a:cs typeface="Gill Sans MT"/>
            </a:endParaRPr>
          </a:p>
          <a:p>
            <a:pPr>
              <a:spcBef>
                <a:spcPts val="160"/>
              </a:spcBef>
            </a:pPr>
            <a:endParaRPr lang="en-US" sz="48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566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728" y="1924472"/>
            <a:ext cx="12203662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Usage for the simulation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1.Build Stadiums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or buildings with proper entrance located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-location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-door</a:t>
            </a:r>
            <a:r>
              <a:rPr lang="en-US" dirty="0" smtClean="0">
                <a:solidFill>
                  <a:srgbClr val="000000"/>
                </a:solidFill>
              </a:rPr>
              <a:t> amount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-door</a:t>
            </a:r>
            <a:r>
              <a:rPr lang="en-US" dirty="0" smtClean="0">
                <a:solidFill>
                  <a:srgbClr val="000000"/>
                </a:solidFill>
              </a:rPr>
              <a:t> size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.Finding the maximum amount of people allowed for a room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3.Simulate </a:t>
            </a:r>
            <a:r>
              <a:rPr lang="en-US" dirty="0">
                <a:solidFill>
                  <a:srgbClr val="000000"/>
                </a:solidFill>
              </a:rPr>
              <a:t>evacuation with n people and see injured amount</a:t>
            </a:r>
          </a:p>
          <a:p>
            <a:pPr algn="l" rtl="0" latinLnBrk="1" hangingPunct="0"/>
            <a:r>
              <a:rPr lang="en-US" dirty="0">
                <a:solidFill>
                  <a:srgbClr val="000000"/>
                </a:solidFill>
              </a:rPr>
              <a:t>-calculate how many people will get injured / killed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728" y="3125049"/>
            <a:ext cx="11729173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Usage for the simulation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1.Build Stadiums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or buildings with proper entrance located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-location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-door</a:t>
            </a:r>
            <a:r>
              <a:rPr lang="en-US" dirty="0" smtClean="0">
                <a:solidFill>
                  <a:srgbClr val="000000"/>
                </a:solidFill>
              </a:rPr>
              <a:t> amount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-door</a:t>
            </a:r>
            <a:r>
              <a:rPr lang="en-US" dirty="0" smtClean="0">
                <a:solidFill>
                  <a:srgbClr val="000000"/>
                </a:solidFill>
              </a:rPr>
              <a:t> size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208" y="4732784"/>
            <a:ext cx="7211454" cy="46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67" y="1740157"/>
            <a:ext cx="6294833" cy="59268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400" y="1663171"/>
            <a:ext cx="6268995" cy="5898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772" y="8333184"/>
            <a:ext cx="107577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Door at the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center         vs         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Door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at 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the corner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12461" y="320586"/>
            <a:ext cx="16256000" cy="1143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827120" y="568920"/>
            <a:ext cx="11160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spc="-204" dirty="0" smtClean="0">
                <a:solidFill>
                  <a:srgbClr val="FFFFFF"/>
                </a:solidFill>
                <a:latin typeface="Gill Sans MT"/>
                <a:cs typeface="Gill Sans MT"/>
              </a:rPr>
              <a:t>Motive : Creating a pressure based evacuation simulation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5606" y="8056185"/>
            <a:ext cx="880208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Which room will be more safe by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how much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in evacuation scenario?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9427" y="7433032"/>
            <a:ext cx="109059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 Door                  vs                   2 Doors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18" y="1707148"/>
            <a:ext cx="5309418" cy="5385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424" y="1795095"/>
            <a:ext cx="5859545" cy="51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836</Words>
  <Application>Microsoft Macintosh PowerPoint</Application>
  <PresentationFormat>Custom</PresentationFormat>
  <Paragraphs>163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Apple SD 산돌고딕 Neo 일반체</vt:lpstr>
      <vt:lpstr>Gill Sans MT</vt:lpstr>
      <vt:lpstr>Helvetica Neue</vt:lpstr>
      <vt:lpstr>Helvetica Neue Light</vt:lpstr>
      <vt:lpstr>ModernPortfolio</vt:lpstr>
      <vt:lpstr> Harms / Sarl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WILL LIKELY TO SUCCEED? (Product A, Product B, Product C)</dc:title>
  <dc:creator>user</dc:creator>
  <cp:lastModifiedBy>jo wooseok</cp:lastModifiedBy>
  <cp:revision>241</cp:revision>
  <dcterms:modified xsi:type="dcterms:W3CDTF">2017-08-04T06:54:34Z</dcterms:modified>
</cp:coreProperties>
</file>